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Poppins Bold" charset="1" panose="00000800000000000000"/>
      <p:regular r:id="rId17"/>
    </p:embeddedFont>
    <p:embeddedFont>
      <p:font typeface="DM Sans" charset="1" panose="00000000000000000000"/>
      <p:regular r:id="rId18"/>
    </p:embeddedFont>
    <p:embeddedFont>
      <p:font typeface="Montserrat" charset="1" panose="00000500000000000000"/>
      <p:regular r:id="rId19"/>
    </p:embeddedFont>
    <p:embeddedFont>
      <p:font typeface="Montserrat Bold" charset="1" panose="00000800000000000000"/>
      <p:regular r:id="rId20"/>
    </p:embeddedFont>
    <p:embeddedFont>
      <p:font typeface="Montserrat Medium" charset="1" panose="000006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Relationship Id="rId7" Target="../media/image6.jpe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3.jpeg" Type="http://schemas.openxmlformats.org/officeDocument/2006/relationships/image"/><Relationship Id="rId4" Target="../media/VAHOCJui4Mo.mp4" Type="http://schemas.openxmlformats.org/officeDocument/2006/relationships/video"/><Relationship Id="rId5" Target="../media/VAHOCJui4Mo.mp4" Type="http://schemas.microsoft.com/office/2007/relationships/media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5.svg" Type="http://schemas.openxmlformats.org/officeDocument/2006/relationships/image"/><Relationship Id="rId2" Target="../media/image1.jpe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Relationship Id="rId7" Target="../media/image11.pn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16.png" Type="http://schemas.openxmlformats.org/officeDocument/2006/relationships/image"/><Relationship Id="rId7" Target="../media/image11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17.png" Type="http://schemas.openxmlformats.org/officeDocument/2006/relationships/image"/><Relationship Id="rId5" Target="../media/image11.pn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18.png" Type="http://schemas.openxmlformats.org/officeDocument/2006/relationships/image"/><Relationship Id="rId7" Target="../media/image11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VAHOB4Zio-g.mp4" Type="http://schemas.openxmlformats.org/officeDocument/2006/relationships/video"/><Relationship Id="rId4" Target="../media/VAHOB4Zio-g.mp4" Type="http://schemas.microsoft.com/office/2007/relationships/media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Relationship Id="rId3" Target="../media/VAHOCHrTBwE.mp4" Type="http://schemas.openxmlformats.org/officeDocument/2006/relationships/video"/><Relationship Id="rId4" Target="../media/VAHOCHrTBwE.mp4" Type="http://schemas.microsoft.com/office/2007/relationships/media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21.png" Type="http://schemas.openxmlformats.org/officeDocument/2006/relationships/image"/><Relationship Id="rId5" Target="../media/image11.pn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2.jpeg" Type="http://schemas.openxmlformats.org/officeDocument/2006/relationships/image"/><Relationship Id="rId4" Target="../media/VAHOBn_Lw2A.mp4" Type="http://schemas.openxmlformats.org/officeDocument/2006/relationships/video"/><Relationship Id="rId5" Target="../media/VAHOBn_Lw2A.mp4" Type="http://schemas.microsoft.com/office/2007/relationships/media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510264" y="-784977"/>
            <a:ext cx="12091105" cy="4005179"/>
          </a:xfrm>
          <a:custGeom>
            <a:avLst/>
            <a:gdLst/>
            <a:ahLst/>
            <a:cxnLst/>
            <a:rect r="r" b="b" t="t" l="l"/>
            <a:pathLst>
              <a:path h="4005179" w="12091105">
                <a:moveTo>
                  <a:pt x="0" y="0"/>
                </a:moveTo>
                <a:lnTo>
                  <a:pt x="12091105" y="0"/>
                </a:lnTo>
                <a:lnTo>
                  <a:pt x="12091105" y="4005179"/>
                </a:lnTo>
                <a:lnTo>
                  <a:pt x="0" y="40051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891037" y="7339960"/>
            <a:ext cx="12091105" cy="4005179"/>
          </a:xfrm>
          <a:custGeom>
            <a:avLst/>
            <a:gdLst/>
            <a:ahLst/>
            <a:cxnLst/>
            <a:rect r="r" b="b" t="t" l="l"/>
            <a:pathLst>
              <a:path h="4005179" w="12091105">
                <a:moveTo>
                  <a:pt x="0" y="0"/>
                </a:moveTo>
                <a:lnTo>
                  <a:pt x="12091106" y="0"/>
                </a:lnTo>
                <a:lnTo>
                  <a:pt x="12091106" y="4005179"/>
                </a:lnTo>
                <a:lnTo>
                  <a:pt x="0" y="40051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132337" y="8643602"/>
            <a:ext cx="12306870" cy="849760"/>
          </a:xfrm>
          <a:custGeom>
            <a:avLst/>
            <a:gdLst/>
            <a:ahLst/>
            <a:cxnLst/>
            <a:rect r="r" b="b" t="t" l="l"/>
            <a:pathLst>
              <a:path h="849760" w="12306870">
                <a:moveTo>
                  <a:pt x="0" y="0"/>
                </a:moveTo>
                <a:lnTo>
                  <a:pt x="12306870" y="0"/>
                </a:lnTo>
                <a:lnTo>
                  <a:pt x="12306870" y="849760"/>
                </a:lnTo>
                <a:lnTo>
                  <a:pt x="0" y="8497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3015465" y="2051737"/>
            <a:ext cx="16605603" cy="6642241"/>
            <a:chOff x="0" y="0"/>
            <a:chExt cx="6350000" cy="254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2540000"/>
            </a:xfrm>
            <a:custGeom>
              <a:avLst/>
              <a:gdLst/>
              <a:ahLst/>
              <a:cxnLst/>
              <a:rect r="r" b="b" t="t" l="l"/>
              <a:pathLst>
                <a:path h="2540000" w="6350000">
                  <a:moveTo>
                    <a:pt x="0" y="1270000"/>
                  </a:moveTo>
                  <a:cubicBezTo>
                    <a:pt x="0" y="568960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68960"/>
                    <a:pt x="6350000" y="1270000"/>
                  </a:cubicBezTo>
                  <a:cubicBezTo>
                    <a:pt x="6350000" y="1971040"/>
                    <a:pt x="5781040" y="2540000"/>
                    <a:pt x="5080000" y="2540000"/>
                  </a:cubicBezTo>
                  <a:lnTo>
                    <a:pt x="1270000" y="2540000"/>
                  </a:lnTo>
                  <a:cubicBezTo>
                    <a:pt x="568960" y="2540000"/>
                    <a:pt x="0" y="1971040"/>
                    <a:pt x="0" y="1270000"/>
                  </a:cubicBezTo>
                  <a:close/>
                </a:path>
              </a:pathLst>
            </a:custGeom>
            <a:blipFill>
              <a:blip r:embed="rId6"/>
              <a:stretch>
                <a:fillRect l="0" t="0" r="0" b="-66562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4896712" y="2051737"/>
            <a:ext cx="18486850" cy="6642241"/>
            <a:chOff x="0" y="0"/>
            <a:chExt cx="1131103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31102" cy="406400"/>
            </a:xfrm>
            <a:custGeom>
              <a:avLst/>
              <a:gdLst/>
              <a:ahLst/>
              <a:cxnLst/>
              <a:rect r="r" b="b" t="t" l="l"/>
              <a:pathLst>
                <a:path h="406400" w="1131102">
                  <a:moveTo>
                    <a:pt x="927902" y="0"/>
                  </a:moveTo>
                  <a:cubicBezTo>
                    <a:pt x="1040127" y="0"/>
                    <a:pt x="1131102" y="90976"/>
                    <a:pt x="1131102" y="203200"/>
                  </a:cubicBezTo>
                  <a:cubicBezTo>
                    <a:pt x="1131102" y="315424"/>
                    <a:pt x="1040127" y="406400"/>
                    <a:pt x="92790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9408C">
                <a:alpha val="69804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131103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881822" y="3286005"/>
            <a:ext cx="12764221" cy="1963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60"/>
              </a:lnSpc>
            </a:pPr>
            <a:r>
              <a:rPr lang="en-US" b="true" sz="14682" spc="-367">
                <a:solidFill>
                  <a:srgbClr val="F0F0F0"/>
                </a:solidFill>
                <a:latin typeface="Poppins Bold"/>
                <a:ea typeface="Poppins Bold"/>
                <a:cs typeface="Poppins Bold"/>
                <a:sym typeface="Poppins Bold"/>
              </a:rPr>
              <a:t>PRO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582263" y="3302822"/>
            <a:ext cx="10742513" cy="1963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78"/>
              </a:lnSpc>
            </a:pPr>
            <a:r>
              <a:rPr lang="en-US" b="true" sz="14701" spc="-367">
                <a:solidFill>
                  <a:srgbClr val="64BCFF"/>
                </a:solidFill>
                <a:latin typeface="Poppins Bold"/>
                <a:ea typeface="Poppins Bold"/>
                <a:cs typeface="Poppins Bold"/>
                <a:sym typeface="Poppins Bold"/>
              </a:rPr>
              <a:t>SOFT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4166542" y="2378134"/>
            <a:ext cx="3511506" cy="3511506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4D5D8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114300"/>
              <a:ext cx="660400" cy="622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0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098165" y="1880885"/>
            <a:ext cx="6983945" cy="6983945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37912" t="0" r="-37912" b="0"/>
              </a:stretch>
            </a:blipFill>
            <a:ln w="38100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AutoShape 18" id="18"/>
          <p:cNvSpPr/>
          <p:nvPr/>
        </p:nvSpPr>
        <p:spPr>
          <a:xfrm flipV="true">
            <a:off x="8500539" y="1431216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9" id="19"/>
          <p:cNvSpPr/>
          <p:nvPr/>
        </p:nvSpPr>
        <p:spPr>
          <a:xfrm flipH="false" flipV="false" rot="0">
            <a:off x="16342353" y="9342549"/>
            <a:ext cx="916947" cy="251014"/>
          </a:xfrm>
          <a:custGeom>
            <a:avLst/>
            <a:gdLst/>
            <a:ahLst/>
            <a:cxnLst/>
            <a:rect r="r" b="b" t="t" l="l"/>
            <a:pathLst>
              <a:path h="251014" w="916947">
                <a:moveTo>
                  <a:pt x="0" y="0"/>
                </a:moveTo>
                <a:lnTo>
                  <a:pt x="916947" y="0"/>
                </a:lnTo>
                <a:lnTo>
                  <a:pt x="916947" y="251015"/>
                </a:lnTo>
                <a:lnTo>
                  <a:pt x="0" y="2510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028700" y="9304449"/>
            <a:ext cx="6862337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spc="39">
                <a:solidFill>
                  <a:srgbClr val="09408C"/>
                </a:solidFill>
                <a:latin typeface="DM Sans"/>
                <a:ea typeface="DM Sans"/>
                <a:cs typeface="DM Sans"/>
                <a:sym typeface="DM Sans"/>
              </a:rPr>
              <a:t>www.prosoft.rs</a:t>
            </a:r>
          </a:p>
        </p:txBody>
      </p:sp>
      <p:sp>
        <p:nvSpPr>
          <p:cNvPr name="AutoShape 21" id="21"/>
          <p:cNvSpPr/>
          <p:nvPr/>
        </p:nvSpPr>
        <p:spPr>
          <a:xfrm flipV="true">
            <a:off x="4582263" y="9474835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2" id="22"/>
          <p:cNvSpPr/>
          <p:nvPr/>
        </p:nvSpPr>
        <p:spPr>
          <a:xfrm flipH="false" flipV="false" rot="0">
            <a:off x="17678048" y="2378134"/>
            <a:ext cx="1184875" cy="2487926"/>
          </a:xfrm>
          <a:custGeom>
            <a:avLst/>
            <a:gdLst/>
            <a:ahLst/>
            <a:cxnLst/>
            <a:rect r="r" b="b" t="t" l="l"/>
            <a:pathLst>
              <a:path h="2487926" w="1184875">
                <a:moveTo>
                  <a:pt x="0" y="0"/>
                </a:moveTo>
                <a:lnTo>
                  <a:pt x="1184875" y="0"/>
                </a:lnTo>
                <a:lnTo>
                  <a:pt x="1184875" y="2487926"/>
                </a:lnTo>
                <a:lnTo>
                  <a:pt x="0" y="24879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422785" y="580440"/>
            <a:ext cx="2556068" cy="896521"/>
          </a:xfrm>
          <a:custGeom>
            <a:avLst/>
            <a:gdLst/>
            <a:ahLst/>
            <a:cxnLst/>
            <a:rect r="r" b="b" t="t" l="l"/>
            <a:pathLst>
              <a:path h="896521" w="2556068">
                <a:moveTo>
                  <a:pt x="0" y="0"/>
                </a:moveTo>
                <a:lnTo>
                  <a:pt x="2556068" y="0"/>
                </a:lnTo>
                <a:lnTo>
                  <a:pt x="2556068" y="896520"/>
                </a:lnTo>
                <a:lnTo>
                  <a:pt x="0" y="89652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028700" y="5695306"/>
            <a:ext cx="8762938" cy="1905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55"/>
              </a:lnSpc>
            </a:pPr>
            <a:r>
              <a:rPr lang="en-US" sz="4630" spc="92">
                <a:solidFill>
                  <a:srgbClr val="F0F0F0"/>
                </a:solidFill>
                <a:latin typeface="Montserrat"/>
                <a:ea typeface="Montserrat"/>
                <a:cs typeface="Montserrat"/>
                <a:sym typeface="Montserrat"/>
              </a:rPr>
              <a:t>Kako lakše i brže evidentirati podatke o gostu?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 spd="fast">
    <p:fade/>
  </p:transition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143803" y="25204"/>
          <a:ext cx="17986469" cy="10261796"/>
        </p:xfrm>
        <a:graphic>
          <a:graphicData uri="http://schemas.openxmlformats.org/drawingml/2006/table">
            <a:tbl>
              <a:tblPr/>
              <a:tblGrid>
                <a:gridCol w="3656625"/>
                <a:gridCol w="3328741"/>
                <a:gridCol w="3843987"/>
                <a:gridCol w="3219446"/>
                <a:gridCol w="3937669"/>
              </a:tblGrid>
              <a:tr h="81874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ČITAČ DOMAĆE LIČNE KARTE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OCR SKENER (Regula / AdriaScan)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PROSOFT SCAN - Skener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PROSOFT SCAN - Mobilna aplikacija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</a:tr>
              <a:tr h="81874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Skeniranje srpske lične karte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  <a:tr h="83414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Skeniranje ostalih dokumenata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  <a:tr h="81874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Digitalni podaci sa čipa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  <a:tr h="8264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Čitanje MRZ koda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  <a:tr h="81874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Dodatni podaci – OCR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  <a:tr h="81874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Brzina i procenat očitavanja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 sekunde / 100%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 sekunde / ~ 100%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 sekunde / &gt;90%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 sekunde / ~ 75%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  <a:tr h="11228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 b="true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Cena jednokratnog ulaganja (EUR)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10,00  uređaj</a:t>
                      </a:r>
                      <a:endParaRPr lang="en-US" sz="1100"/>
                    </a:p>
                    <a:p>
                      <a:pPr algn="ctr">
                        <a:lnSpc>
                          <a:spcPts val="1959"/>
                        </a:lnSpc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+ besplatna konfiguracija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1.500,00 uređaj</a:t>
                      </a:r>
                      <a:endParaRPr lang="en-US" sz="1100"/>
                    </a:p>
                    <a:p>
                      <a:pPr algn="ctr">
                        <a:lnSpc>
                          <a:spcPts val="1959"/>
                        </a:lnSpc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+ 150,00 konfiguracija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400,00 uređaj</a:t>
                      </a:r>
                      <a:endParaRPr lang="en-US" sz="1100"/>
                    </a:p>
                    <a:p>
                      <a:pPr algn="ctr">
                        <a:lnSpc>
                          <a:spcPts val="1959"/>
                        </a:lnSpc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+40,00 konfiguracija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</a:t>
                      </a:r>
                      <a:endParaRPr lang="en-US" sz="1100"/>
                    </a:p>
                    <a:p>
                      <a:pPr algn="ctr">
                        <a:lnSpc>
                          <a:spcPts val="1959"/>
                        </a:lnSpc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+20,00 konfiguracija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  <a:tr h="113054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b="true" sz="1399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Cena licence za upotrebu softvera (EUR)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besplatno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15,00 / mesec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15,00 / mesec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10,00 / mesec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  <a:tr h="112284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 b="true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Benefiti 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Niski troškovi implementacije</a:t>
                      </a:r>
                      <a:endParaRPr lang="en-US" sz="1100"/>
                    </a:p>
                    <a:p>
                      <a:pPr algn="ctr">
                        <a:lnSpc>
                          <a:spcPts val="1959"/>
                        </a:lnSpc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 visoka tačnost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Brz i pogodan za sva putna dokumenta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Niski troškovi implementacije</a:t>
                      </a:r>
                      <a:endParaRPr lang="en-US" sz="1100"/>
                    </a:p>
                    <a:p>
                      <a:pPr algn="ctr">
                        <a:lnSpc>
                          <a:spcPts val="1959"/>
                        </a:lnSpc>
                      </a:pP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Niski troškovi implementacije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  <a:tr h="113125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 b="true">
                          <a:solidFill>
                            <a:srgbClr val="E3E8FF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Nedostaci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437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Očitava samo srpsku ličnu kartu i zdravstvenu knjižicu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Visoki troškovi implementacije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Očitava samo podatke iz MRZ koda i profilnu fotografiju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>
                          <a:solidFill>
                            <a:srgbClr val="162557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Manji procenat očitavanja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8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5275759" y="1028700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4" y="0"/>
                </a:lnTo>
                <a:lnTo>
                  <a:pt x="411504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933535" y="1028700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4" y="0"/>
                </a:lnTo>
                <a:lnTo>
                  <a:pt x="411504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450189" y="1028700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5" y="0"/>
                </a:lnTo>
                <a:lnTo>
                  <a:pt x="411505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966844" y="1028700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4" y="0"/>
                </a:lnTo>
                <a:lnTo>
                  <a:pt x="411504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938248" y="1996667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4" y="0"/>
                </a:lnTo>
                <a:lnTo>
                  <a:pt x="411504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450189" y="1996667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5" y="0"/>
                </a:lnTo>
                <a:lnTo>
                  <a:pt x="411505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966844" y="1996667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4" y="0"/>
                </a:lnTo>
                <a:lnTo>
                  <a:pt x="411504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186046" y="2851813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5" y="0"/>
                </a:lnTo>
                <a:lnTo>
                  <a:pt x="411505" y="427841"/>
                </a:lnTo>
                <a:lnTo>
                  <a:pt x="0" y="4278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933535" y="3719033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4" y="0"/>
                </a:lnTo>
                <a:lnTo>
                  <a:pt x="411504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450189" y="3719033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5" y="0"/>
                </a:lnTo>
                <a:lnTo>
                  <a:pt x="411505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966844" y="3719033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4" y="0"/>
                </a:lnTo>
                <a:lnTo>
                  <a:pt x="411504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186046" y="4511492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5" y="0"/>
                </a:lnTo>
                <a:lnTo>
                  <a:pt x="411505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8938248" y="4511492"/>
            <a:ext cx="411504" cy="427840"/>
          </a:xfrm>
          <a:custGeom>
            <a:avLst/>
            <a:gdLst/>
            <a:ahLst/>
            <a:cxnLst/>
            <a:rect r="r" b="b" t="t" l="l"/>
            <a:pathLst>
              <a:path h="427840" w="411504">
                <a:moveTo>
                  <a:pt x="0" y="0"/>
                </a:moveTo>
                <a:lnTo>
                  <a:pt x="411504" y="0"/>
                </a:lnTo>
                <a:lnTo>
                  <a:pt x="411504" y="427840"/>
                </a:lnTo>
                <a:lnTo>
                  <a:pt x="0" y="4278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275759" y="2000625"/>
            <a:ext cx="407005" cy="307104"/>
          </a:xfrm>
          <a:custGeom>
            <a:avLst/>
            <a:gdLst/>
            <a:ahLst/>
            <a:cxnLst/>
            <a:rect r="r" b="b" t="t" l="l"/>
            <a:pathLst>
              <a:path h="307104" w="407005">
                <a:moveTo>
                  <a:pt x="0" y="0"/>
                </a:moveTo>
                <a:lnTo>
                  <a:pt x="407005" y="0"/>
                </a:lnTo>
                <a:lnTo>
                  <a:pt x="407005" y="307104"/>
                </a:lnTo>
                <a:lnTo>
                  <a:pt x="0" y="3071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5190546" y="3625849"/>
            <a:ext cx="407005" cy="307104"/>
          </a:xfrm>
          <a:custGeom>
            <a:avLst/>
            <a:gdLst/>
            <a:ahLst/>
            <a:cxnLst/>
            <a:rect r="r" b="b" t="t" l="l"/>
            <a:pathLst>
              <a:path h="307104" w="407005">
                <a:moveTo>
                  <a:pt x="0" y="0"/>
                </a:moveTo>
                <a:lnTo>
                  <a:pt x="407005" y="0"/>
                </a:lnTo>
                <a:lnTo>
                  <a:pt x="407005" y="307104"/>
                </a:lnTo>
                <a:lnTo>
                  <a:pt x="0" y="3071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8933535" y="2851813"/>
            <a:ext cx="407005" cy="307104"/>
          </a:xfrm>
          <a:custGeom>
            <a:avLst/>
            <a:gdLst/>
            <a:ahLst/>
            <a:cxnLst/>
            <a:rect r="r" b="b" t="t" l="l"/>
            <a:pathLst>
              <a:path h="307104" w="407005">
                <a:moveTo>
                  <a:pt x="0" y="0"/>
                </a:moveTo>
                <a:lnTo>
                  <a:pt x="407005" y="0"/>
                </a:lnTo>
                <a:lnTo>
                  <a:pt x="407005" y="307104"/>
                </a:lnTo>
                <a:lnTo>
                  <a:pt x="0" y="3071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2450189" y="2851813"/>
            <a:ext cx="407005" cy="307104"/>
          </a:xfrm>
          <a:custGeom>
            <a:avLst/>
            <a:gdLst/>
            <a:ahLst/>
            <a:cxnLst/>
            <a:rect r="r" b="b" t="t" l="l"/>
            <a:pathLst>
              <a:path h="307104" w="407005">
                <a:moveTo>
                  <a:pt x="0" y="0"/>
                </a:moveTo>
                <a:lnTo>
                  <a:pt x="407005" y="0"/>
                </a:lnTo>
                <a:lnTo>
                  <a:pt x="407005" y="307104"/>
                </a:lnTo>
                <a:lnTo>
                  <a:pt x="0" y="3071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5966844" y="2758630"/>
            <a:ext cx="407005" cy="307104"/>
          </a:xfrm>
          <a:custGeom>
            <a:avLst/>
            <a:gdLst/>
            <a:ahLst/>
            <a:cxnLst/>
            <a:rect r="r" b="b" t="t" l="l"/>
            <a:pathLst>
              <a:path h="307104" w="407005">
                <a:moveTo>
                  <a:pt x="0" y="0"/>
                </a:moveTo>
                <a:lnTo>
                  <a:pt x="407005" y="0"/>
                </a:lnTo>
                <a:lnTo>
                  <a:pt x="407005" y="307104"/>
                </a:lnTo>
                <a:lnTo>
                  <a:pt x="0" y="3071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454796" y="4511492"/>
            <a:ext cx="407005" cy="307104"/>
          </a:xfrm>
          <a:custGeom>
            <a:avLst/>
            <a:gdLst/>
            <a:ahLst/>
            <a:cxnLst/>
            <a:rect r="r" b="b" t="t" l="l"/>
            <a:pathLst>
              <a:path h="307104" w="407005">
                <a:moveTo>
                  <a:pt x="0" y="0"/>
                </a:moveTo>
                <a:lnTo>
                  <a:pt x="407005" y="0"/>
                </a:lnTo>
                <a:lnTo>
                  <a:pt x="407005" y="307103"/>
                </a:lnTo>
                <a:lnTo>
                  <a:pt x="0" y="3071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5966844" y="4511492"/>
            <a:ext cx="407005" cy="307104"/>
          </a:xfrm>
          <a:custGeom>
            <a:avLst/>
            <a:gdLst/>
            <a:ahLst/>
            <a:cxnLst/>
            <a:rect r="r" b="b" t="t" l="l"/>
            <a:pathLst>
              <a:path h="307104" w="407005">
                <a:moveTo>
                  <a:pt x="0" y="0"/>
                </a:moveTo>
                <a:lnTo>
                  <a:pt x="407005" y="0"/>
                </a:lnTo>
                <a:lnTo>
                  <a:pt x="407005" y="307103"/>
                </a:lnTo>
                <a:lnTo>
                  <a:pt x="0" y="3071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fade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662802"/>
            <a:ext cx="14591223" cy="992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55"/>
              </a:lnSpc>
            </a:pPr>
            <a:r>
              <a:rPr lang="en-US" b="true" sz="5539" spc="-138">
                <a:solidFill>
                  <a:srgbClr val="09408C"/>
                </a:solidFill>
                <a:latin typeface="Poppins Bold"/>
                <a:ea typeface="Poppins Bold"/>
                <a:cs typeface="Poppins Bold"/>
                <a:sym typeface="Poppins Bold"/>
              </a:rPr>
              <a:t>TEHNOLOGIJE OČITAVANJA PODATAKA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541566" y="3472948"/>
            <a:ext cx="1184875" cy="2487926"/>
          </a:xfrm>
          <a:custGeom>
            <a:avLst/>
            <a:gdLst/>
            <a:ahLst/>
            <a:cxnLst/>
            <a:rect r="r" b="b" t="t" l="l"/>
            <a:pathLst>
              <a:path h="2487926" w="1184875">
                <a:moveTo>
                  <a:pt x="0" y="0"/>
                </a:moveTo>
                <a:lnTo>
                  <a:pt x="1184875" y="0"/>
                </a:lnTo>
                <a:lnTo>
                  <a:pt x="1184875" y="2487926"/>
                </a:lnTo>
                <a:lnTo>
                  <a:pt x="0" y="24879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9304449"/>
            <a:ext cx="6862337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spc="39">
                <a:solidFill>
                  <a:srgbClr val="073E88"/>
                </a:solidFill>
                <a:latin typeface="DM Sans"/>
                <a:ea typeface="DM Sans"/>
                <a:cs typeface="DM Sans"/>
                <a:sym typeface="DM Sans"/>
              </a:rPr>
              <a:t>www.prosoft.rs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6678043" y="9342549"/>
            <a:ext cx="916947" cy="251014"/>
          </a:xfrm>
          <a:custGeom>
            <a:avLst/>
            <a:gdLst/>
            <a:ahLst/>
            <a:cxnLst/>
            <a:rect r="r" b="b" t="t" l="l"/>
            <a:pathLst>
              <a:path h="251014" w="916947">
                <a:moveTo>
                  <a:pt x="0" y="0"/>
                </a:moveTo>
                <a:lnTo>
                  <a:pt x="916947" y="0"/>
                </a:lnTo>
                <a:lnTo>
                  <a:pt x="916947" y="251015"/>
                </a:lnTo>
                <a:lnTo>
                  <a:pt x="0" y="2510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22785" y="580440"/>
            <a:ext cx="2556068" cy="896521"/>
          </a:xfrm>
          <a:custGeom>
            <a:avLst/>
            <a:gdLst/>
            <a:ahLst/>
            <a:cxnLst/>
            <a:rect r="r" b="b" t="t" l="l"/>
            <a:pathLst>
              <a:path h="896521" w="2556068">
                <a:moveTo>
                  <a:pt x="0" y="0"/>
                </a:moveTo>
                <a:lnTo>
                  <a:pt x="2556068" y="0"/>
                </a:lnTo>
                <a:lnTo>
                  <a:pt x="2556068" y="896520"/>
                </a:lnTo>
                <a:lnTo>
                  <a:pt x="0" y="8965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 flipV="true">
            <a:off x="8500539" y="1431216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flipV="true">
            <a:off x="4582263" y="9474835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11688716" y="3657580"/>
            <a:ext cx="1596290" cy="1596290"/>
            <a:chOff x="0" y="0"/>
            <a:chExt cx="2128386" cy="2128386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2128386" cy="2128386"/>
              <a:chOff x="0" y="0"/>
              <a:chExt cx="457316" cy="457316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457316" cy="457316"/>
              </a:xfrm>
              <a:custGeom>
                <a:avLst/>
                <a:gdLst/>
                <a:ahLst/>
                <a:cxnLst/>
                <a:rect r="r" b="b" t="t" l="l"/>
                <a:pathLst>
                  <a:path h="457316" w="457316">
                    <a:moveTo>
                      <a:pt x="145498" y="0"/>
                    </a:moveTo>
                    <a:lnTo>
                      <a:pt x="311818" y="0"/>
                    </a:lnTo>
                    <a:cubicBezTo>
                      <a:pt x="392175" y="0"/>
                      <a:pt x="457316" y="65142"/>
                      <a:pt x="457316" y="145498"/>
                    </a:cubicBezTo>
                    <a:lnTo>
                      <a:pt x="457316" y="311818"/>
                    </a:lnTo>
                    <a:cubicBezTo>
                      <a:pt x="457316" y="392175"/>
                      <a:pt x="392175" y="457316"/>
                      <a:pt x="311818" y="457316"/>
                    </a:cubicBezTo>
                    <a:lnTo>
                      <a:pt x="145498" y="457316"/>
                    </a:lnTo>
                    <a:cubicBezTo>
                      <a:pt x="65142" y="457316"/>
                      <a:pt x="0" y="392175"/>
                      <a:pt x="0" y="311818"/>
                    </a:cubicBezTo>
                    <a:lnTo>
                      <a:pt x="0" y="145498"/>
                    </a:lnTo>
                    <a:cubicBezTo>
                      <a:pt x="0" y="65142"/>
                      <a:pt x="65142" y="0"/>
                      <a:pt x="145498" y="0"/>
                    </a:cubicBezTo>
                    <a:close/>
                  </a:path>
                </a:pathLst>
              </a:custGeom>
              <a:solidFill>
                <a:srgbClr val="073E88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57150"/>
                <a:ext cx="457316" cy="51446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58"/>
                  </a:lnSpc>
                </a:pPr>
              </a:p>
            </p:txBody>
          </p:sp>
        </p:grpSp>
        <p:sp>
          <p:nvSpPr>
            <p:cNvPr name="Freeform 14" id="14"/>
            <p:cNvSpPr/>
            <p:nvPr/>
          </p:nvSpPr>
          <p:spPr>
            <a:xfrm flipH="false" flipV="false" rot="0">
              <a:off x="362773" y="362773"/>
              <a:ext cx="1402840" cy="1402840"/>
            </a:xfrm>
            <a:custGeom>
              <a:avLst/>
              <a:gdLst/>
              <a:ahLst/>
              <a:cxnLst/>
              <a:rect r="r" b="b" t="t" l="l"/>
              <a:pathLst>
                <a:path h="1402840" w="1402840">
                  <a:moveTo>
                    <a:pt x="0" y="0"/>
                  </a:moveTo>
                  <a:lnTo>
                    <a:pt x="1402840" y="0"/>
                  </a:lnTo>
                  <a:lnTo>
                    <a:pt x="1402840" y="1402840"/>
                  </a:lnTo>
                  <a:lnTo>
                    <a:pt x="0" y="14028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985973" y="3657580"/>
            <a:ext cx="1596290" cy="1596290"/>
            <a:chOff x="0" y="0"/>
            <a:chExt cx="2128386" cy="2128386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2128386" cy="2128386"/>
              <a:chOff x="0" y="0"/>
              <a:chExt cx="457316" cy="457316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457316" cy="457316"/>
              </a:xfrm>
              <a:custGeom>
                <a:avLst/>
                <a:gdLst/>
                <a:ahLst/>
                <a:cxnLst/>
                <a:rect r="r" b="b" t="t" l="l"/>
                <a:pathLst>
                  <a:path h="457316" w="457316">
                    <a:moveTo>
                      <a:pt x="145498" y="0"/>
                    </a:moveTo>
                    <a:lnTo>
                      <a:pt x="311818" y="0"/>
                    </a:lnTo>
                    <a:cubicBezTo>
                      <a:pt x="392175" y="0"/>
                      <a:pt x="457316" y="65142"/>
                      <a:pt x="457316" y="145498"/>
                    </a:cubicBezTo>
                    <a:lnTo>
                      <a:pt x="457316" y="311818"/>
                    </a:lnTo>
                    <a:cubicBezTo>
                      <a:pt x="457316" y="392175"/>
                      <a:pt x="392175" y="457316"/>
                      <a:pt x="311818" y="457316"/>
                    </a:cubicBezTo>
                    <a:lnTo>
                      <a:pt x="145498" y="457316"/>
                    </a:lnTo>
                    <a:cubicBezTo>
                      <a:pt x="65142" y="457316"/>
                      <a:pt x="0" y="392175"/>
                      <a:pt x="0" y="311818"/>
                    </a:cubicBezTo>
                    <a:lnTo>
                      <a:pt x="0" y="145498"/>
                    </a:lnTo>
                    <a:cubicBezTo>
                      <a:pt x="0" y="65142"/>
                      <a:pt x="65142" y="0"/>
                      <a:pt x="145498" y="0"/>
                    </a:cubicBezTo>
                    <a:close/>
                  </a:path>
                </a:pathLst>
              </a:custGeom>
              <a:solidFill>
                <a:srgbClr val="073E88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57150"/>
                <a:ext cx="457316" cy="51446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58"/>
                  </a:lnSpc>
                </a:pPr>
              </a:p>
            </p:txBody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409403" y="409403"/>
              <a:ext cx="1309581" cy="1309581"/>
            </a:xfrm>
            <a:custGeom>
              <a:avLst/>
              <a:gdLst/>
              <a:ahLst/>
              <a:cxnLst/>
              <a:rect r="r" b="b" t="t" l="l"/>
              <a:pathLst>
                <a:path h="1309581" w="1309581">
                  <a:moveTo>
                    <a:pt x="0" y="0"/>
                  </a:moveTo>
                  <a:lnTo>
                    <a:pt x="1309581" y="0"/>
                  </a:lnTo>
                  <a:lnTo>
                    <a:pt x="1309581" y="1309581"/>
                  </a:lnTo>
                  <a:lnTo>
                    <a:pt x="0" y="1309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9522236" y="5519797"/>
            <a:ext cx="7525540" cy="3585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64"/>
              </a:lnSpc>
            </a:pPr>
            <a:r>
              <a:rPr lang="en-US" sz="2077" b="true">
                <a:solidFill>
                  <a:srgbClr val="09408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SKENIRANJE DOKUMENTA</a:t>
            </a:r>
          </a:p>
          <a:p>
            <a:pPr algn="l">
              <a:lnSpc>
                <a:spcPts val="2264"/>
              </a:lnSpc>
            </a:pPr>
          </a:p>
          <a:p>
            <a:pPr algn="l" marL="448477" indent="-224239" lvl="1">
              <a:lnSpc>
                <a:spcPts val="2264"/>
              </a:lnSpc>
              <a:buFont typeface="Arial"/>
              <a:buChar char="•"/>
            </a:pPr>
            <a:r>
              <a:rPr lang="en-US" sz="2077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dokument se fotografiše ili skenira</a:t>
            </a:r>
          </a:p>
          <a:p>
            <a:pPr algn="l" marL="448477" indent="-224239" lvl="1">
              <a:lnSpc>
                <a:spcPts val="2264"/>
              </a:lnSpc>
              <a:buFont typeface="Arial"/>
              <a:buChar char="•"/>
            </a:pPr>
            <a:r>
              <a:rPr lang="en-US" sz="2077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podaci se preuzimaju sa fotografije u vidu teksta (OCR - Optical Character Recognition)</a:t>
            </a:r>
          </a:p>
          <a:p>
            <a:pPr algn="l" marL="448477" indent="-224239" lvl="1">
              <a:lnSpc>
                <a:spcPts val="2264"/>
              </a:lnSpc>
              <a:buFont typeface="Arial"/>
              <a:buChar char="•"/>
            </a:pPr>
            <a:r>
              <a:rPr lang="en-US" sz="2077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preuzimaju se podaci iz mrz zone </a:t>
            </a:r>
          </a:p>
          <a:p>
            <a:pPr algn="l">
              <a:lnSpc>
                <a:spcPts val="2264"/>
              </a:lnSpc>
            </a:pPr>
          </a:p>
          <a:p>
            <a:pPr algn="l">
              <a:lnSpc>
                <a:spcPts val="2264"/>
              </a:lnSpc>
            </a:pPr>
          </a:p>
          <a:p>
            <a:pPr algn="l">
              <a:lnSpc>
                <a:spcPts val="2264"/>
              </a:lnSpc>
            </a:pPr>
            <a:r>
              <a:rPr lang="en-US" sz="2077" u="sng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Primer MRZ koda:</a:t>
            </a:r>
          </a:p>
          <a:p>
            <a:pPr algn="l">
              <a:lnSpc>
                <a:spcPts val="2264"/>
              </a:lnSpc>
            </a:pPr>
          </a:p>
          <a:p>
            <a:pPr algn="l">
              <a:lnSpc>
                <a:spcPts val="2264"/>
              </a:lnSpc>
            </a:pPr>
            <a:r>
              <a:rPr lang="en-US" sz="2077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<![CDATA[P<GBRMASON<<HALEY<<<<<<<<<<<<<<<<<<<<<<<]]></a:t>
            </a:r>
          </a:p>
          <a:p>
            <a:pPr algn="l">
              <a:lnSpc>
                <a:spcPts val="2264"/>
              </a:lnSpc>
            </a:pPr>
            <a:r>
              <a:rPr lang="en-US" sz="2077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<![CDATA[8107629816GBR3003219F1601013<<<<<<<<<<<<<<02]]></a:t>
            </a:r>
          </a:p>
          <a:p>
            <a:pPr algn="l">
              <a:lnSpc>
                <a:spcPts val="1332"/>
              </a:lnSpc>
            </a:pPr>
          </a:p>
        </p:txBody>
      </p:sp>
      <p:sp>
        <p:nvSpPr>
          <p:cNvPr name="AutoShape 21" id="21"/>
          <p:cNvSpPr/>
          <p:nvPr/>
        </p:nvSpPr>
        <p:spPr>
          <a:xfrm>
            <a:off x="17126992" y="2834999"/>
            <a:ext cx="0" cy="3763825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2" id="22"/>
          <p:cNvSpPr txBox="true"/>
          <p:nvPr/>
        </p:nvSpPr>
        <p:spPr>
          <a:xfrm rot="0">
            <a:off x="804220" y="5634870"/>
            <a:ext cx="6501720" cy="1866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64"/>
              </a:lnSpc>
            </a:pPr>
            <a:r>
              <a:rPr lang="en-US" sz="2077" b="true">
                <a:solidFill>
                  <a:srgbClr val="09408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ČIP</a:t>
            </a:r>
          </a:p>
          <a:p>
            <a:pPr algn="l">
              <a:lnSpc>
                <a:spcPts val="2264"/>
              </a:lnSpc>
            </a:pPr>
          </a:p>
          <a:p>
            <a:pPr algn="l" marL="448477" indent="-224239" lvl="1">
              <a:lnSpc>
                <a:spcPts val="2264"/>
              </a:lnSpc>
              <a:buFont typeface="Arial"/>
              <a:buChar char="•"/>
            </a:pPr>
            <a:r>
              <a:rPr lang="en-US" sz="2077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podaci su zapisani direktno u čipu (srpska lična karta)</a:t>
            </a:r>
          </a:p>
          <a:p>
            <a:pPr algn="l" marL="448477" indent="-224239" lvl="1">
              <a:lnSpc>
                <a:spcPts val="2264"/>
              </a:lnSpc>
              <a:buFont typeface="Arial"/>
              <a:buChar char="•"/>
            </a:pPr>
            <a:r>
              <a:rPr lang="en-US" sz="2077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direktno se preuzimaju lični podaci i fotografija osobe</a:t>
            </a:r>
          </a:p>
          <a:p>
            <a:pPr algn="l">
              <a:lnSpc>
                <a:spcPts val="1332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28848" y="8611235"/>
            <a:ext cx="8253294" cy="2733904"/>
          </a:xfrm>
          <a:custGeom>
            <a:avLst/>
            <a:gdLst/>
            <a:ahLst/>
            <a:cxnLst/>
            <a:rect r="r" b="b" t="t" l="l"/>
            <a:pathLst>
              <a:path h="2733904" w="8253294">
                <a:moveTo>
                  <a:pt x="0" y="0"/>
                </a:moveTo>
                <a:lnTo>
                  <a:pt x="8253295" y="0"/>
                </a:lnTo>
                <a:lnTo>
                  <a:pt x="8253295" y="2733904"/>
                </a:lnTo>
                <a:lnTo>
                  <a:pt x="0" y="2733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079158" y="8172110"/>
            <a:ext cx="6590912" cy="455087"/>
          </a:xfrm>
          <a:custGeom>
            <a:avLst/>
            <a:gdLst/>
            <a:ahLst/>
            <a:cxnLst/>
            <a:rect r="r" b="b" t="t" l="l"/>
            <a:pathLst>
              <a:path h="455087" w="6590912">
                <a:moveTo>
                  <a:pt x="0" y="0"/>
                </a:moveTo>
                <a:lnTo>
                  <a:pt x="6590912" y="0"/>
                </a:lnTo>
                <a:lnTo>
                  <a:pt x="6590912" y="455087"/>
                </a:lnTo>
                <a:lnTo>
                  <a:pt x="0" y="4550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4000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-128402" y="1848354"/>
            <a:ext cx="7109795" cy="6441383"/>
            <a:chOff x="0" y="0"/>
            <a:chExt cx="3114435" cy="282163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114435" cy="2821638"/>
            </a:xfrm>
            <a:custGeom>
              <a:avLst/>
              <a:gdLst/>
              <a:ahLst/>
              <a:cxnLst/>
              <a:rect r="r" b="b" t="t" l="l"/>
              <a:pathLst>
                <a:path h="2821638" w="3114435">
                  <a:moveTo>
                    <a:pt x="0" y="1410819"/>
                  </a:moveTo>
                  <a:cubicBezTo>
                    <a:pt x="0" y="632047"/>
                    <a:pt x="279053" y="0"/>
                    <a:pt x="622887" y="0"/>
                  </a:cubicBezTo>
                  <a:lnTo>
                    <a:pt x="2491548" y="0"/>
                  </a:lnTo>
                  <a:cubicBezTo>
                    <a:pt x="2835382" y="0"/>
                    <a:pt x="3114435" y="632047"/>
                    <a:pt x="3114435" y="1410819"/>
                  </a:cubicBezTo>
                  <a:cubicBezTo>
                    <a:pt x="3114435" y="2189591"/>
                    <a:pt x="2835382" y="2821638"/>
                    <a:pt x="2491548" y="2821638"/>
                  </a:cubicBezTo>
                  <a:lnTo>
                    <a:pt x="622887" y="2821638"/>
                  </a:lnTo>
                  <a:cubicBezTo>
                    <a:pt x="279053" y="2821638"/>
                    <a:pt x="0" y="2189591"/>
                    <a:pt x="0" y="1410819"/>
                  </a:cubicBezTo>
                  <a:close/>
                </a:path>
              </a:pathLst>
            </a:custGeom>
            <a:blipFill>
              <a:blip r:embed="rId6"/>
              <a:stretch>
                <a:fillRect l="-803" t="0" r="-803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422785" y="580440"/>
            <a:ext cx="2556068" cy="896521"/>
          </a:xfrm>
          <a:custGeom>
            <a:avLst/>
            <a:gdLst/>
            <a:ahLst/>
            <a:cxnLst/>
            <a:rect r="r" b="b" t="t" l="l"/>
            <a:pathLst>
              <a:path h="896521" w="2556068">
                <a:moveTo>
                  <a:pt x="0" y="0"/>
                </a:moveTo>
                <a:lnTo>
                  <a:pt x="2556068" y="0"/>
                </a:lnTo>
                <a:lnTo>
                  <a:pt x="2556068" y="896520"/>
                </a:lnTo>
                <a:lnTo>
                  <a:pt x="0" y="8965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678043" y="9342549"/>
            <a:ext cx="916947" cy="251014"/>
          </a:xfrm>
          <a:custGeom>
            <a:avLst/>
            <a:gdLst/>
            <a:ahLst/>
            <a:cxnLst/>
            <a:rect r="r" b="b" t="t" l="l"/>
            <a:pathLst>
              <a:path h="251014" w="916947">
                <a:moveTo>
                  <a:pt x="0" y="0"/>
                </a:moveTo>
                <a:lnTo>
                  <a:pt x="916947" y="0"/>
                </a:lnTo>
                <a:lnTo>
                  <a:pt x="916947" y="251015"/>
                </a:lnTo>
                <a:lnTo>
                  <a:pt x="0" y="2510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9304449"/>
            <a:ext cx="6862337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spc="39">
                <a:solidFill>
                  <a:srgbClr val="073E88"/>
                </a:solidFill>
                <a:latin typeface="DM Sans"/>
                <a:ea typeface="DM Sans"/>
                <a:cs typeface="DM Sans"/>
                <a:sym typeface="DM Sans"/>
              </a:rPr>
              <a:t>www.prosoft.rs</a:t>
            </a:r>
          </a:p>
        </p:txBody>
      </p:sp>
      <p:sp>
        <p:nvSpPr>
          <p:cNvPr name="AutoShape 10" id="10"/>
          <p:cNvSpPr/>
          <p:nvPr/>
        </p:nvSpPr>
        <p:spPr>
          <a:xfrm flipV="true">
            <a:off x="8500539" y="1431216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flipV="true">
            <a:off x="4582263" y="9474835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2" id="12"/>
          <p:cNvSpPr txBox="true"/>
          <p:nvPr/>
        </p:nvSpPr>
        <p:spPr>
          <a:xfrm rot="0">
            <a:off x="8355556" y="2168054"/>
            <a:ext cx="9712178" cy="984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b="true" sz="5499" spc="-137">
                <a:solidFill>
                  <a:srgbClr val="09408C"/>
                </a:solidFill>
                <a:latin typeface="Poppins Bold"/>
                <a:ea typeface="Poppins Bold"/>
                <a:cs typeface="Poppins Bold"/>
                <a:sym typeface="Poppins Bold"/>
              </a:rPr>
              <a:t>ČI</a:t>
            </a:r>
            <a:r>
              <a:rPr lang="en-US" b="true" sz="5499" spc="-137">
                <a:solidFill>
                  <a:srgbClr val="09408C"/>
                </a:solidFill>
                <a:latin typeface="Poppins Bold"/>
                <a:ea typeface="Poppins Bold"/>
                <a:cs typeface="Poppins Bold"/>
                <a:sym typeface="Poppins Bold"/>
              </a:rPr>
              <a:t>TAČ DOMAĆE LIČNE KARTE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732767" y="4045035"/>
            <a:ext cx="8862222" cy="513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758" indent="-387879" lvl="1">
              <a:lnSpc>
                <a:spcPts val="4096"/>
              </a:lnSpc>
              <a:buFont typeface="Arial"/>
              <a:buChar char="•"/>
            </a:pPr>
            <a:r>
              <a:rPr lang="en-US" b="true" sz="3593">
                <a:solidFill>
                  <a:srgbClr val="09408C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Niski troškovi implementacije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645086" y="4901706"/>
            <a:ext cx="9202382" cy="1027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758" indent="-387879" lvl="1">
              <a:lnSpc>
                <a:spcPts val="4096"/>
              </a:lnSpc>
              <a:buFont typeface="Arial"/>
              <a:buChar char="•"/>
            </a:pPr>
            <a:r>
              <a:rPr lang="en-US" sz="3593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Obezbeđuje 100% tačnost očitavanja podataka direktno sa čipa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645086" y="6272110"/>
            <a:ext cx="9422648" cy="1027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758" indent="-387879" lvl="1">
              <a:lnSpc>
                <a:spcPts val="4096"/>
              </a:lnSpc>
              <a:buFont typeface="Arial"/>
              <a:buChar char="•"/>
            </a:pPr>
            <a:r>
              <a:rPr lang="en-US" b="true" sz="3593">
                <a:solidFill>
                  <a:srgbClr val="09408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Ograničenje:</a:t>
            </a:r>
            <a:r>
              <a:rPr lang="en-US" sz="3593">
                <a:solidFill>
                  <a:srgbClr val="09408C"/>
                </a:solidFill>
                <a:latin typeface="Montserrat"/>
                <a:ea typeface="Montserrat"/>
                <a:cs typeface="Montserrat"/>
                <a:sym typeface="Montserrat"/>
              </a:rPr>
              <a:t> Primenljivo samo za srpske lične karte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-4455503" y="1972969"/>
            <a:ext cx="12346540" cy="6199141"/>
            <a:chOff x="0" y="0"/>
            <a:chExt cx="841617" cy="42257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41617" cy="422572"/>
            </a:xfrm>
            <a:custGeom>
              <a:avLst/>
              <a:gdLst/>
              <a:ahLst/>
              <a:cxnLst/>
              <a:rect r="r" b="b" t="t" l="l"/>
              <a:pathLst>
                <a:path h="422572" w="841617">
                  <a:moveTo>
                    <a:pt x="638417" y="0"/>
                  </a:moveTo>
                  <a:cubicBezTo>
                    <a:pt x="750641" y="0"/>
                    <a:pt x="841617" y="94596"/>
                    <a:pt x="841617" y="211286"/>
                  </a:cubicBezTo>
                  <a:cubicBezTo>
                    <a:pt x="841617" y="327976"/>
                    <a:pt x="750641" y="422572"/>
                    <a:pt x="638417" y="422572"/>
                  </a:cubicBezTo>
                  <a:lnTo>
                    <a:pt x="203200" y="422572"/>
                  </a:lnTo>
                  <a:cubicBezTo>
                    <a:pt x="90976" y="422572"/>
                    <a:pt x="0" y="327976"/>
                    <a:pt x="0" y="211286"/>
                  </a:cubicBezTo>
                  <a:cubicBezTo>
                    <a:pt x="0" y="9459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9408C">
                <a:alpha val="19608"/>
              </a:srgbClr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841617" cy="470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424641" y="8182426"/>
            <a:ext cx="6590912" cy="455087"/>
          </a:xfrm>
          <a:custGeom>
            <a:avLst/>
            <a:gdLst/>
            <a:ahLst/>
            <a:cxnLst/>
            <a:rect r="r" b="b" t="t" l="l"/>
            <a:pathLst>
              <a:path h="455087" w="6590912">
                <a:moveTo>
                  <a:pt x="0" y="0"/>
                </a:moveTo>
                <a:lnTo>
                  <a:pt x="6590912" y="0"/>
                </a:lnTo>
                <a:lnTo>
                  <a:pt x="6590912" y="455087"/>
                </a:lnTo>
                <a:lnTo>
                  <a:pt x="0" y="45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092639" y="2118229"/>
            <a:ext cx="14261008" cy="6183814"/>
            <a:chOff x="0" y="0"/>
            <a:chExt cx="6075745" cy="263454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075745" cy="2634546"/>
            </a:xfrm>
            <a:custGeom>
              <a:avLst/>
              <a:gdLst/>
              <a:ahLst/>
              <a:cxnLst/>
              <a:rect r="r" b="b" t="t" l="l"/>
              <a:pathLst>
                <a:path h="2634546" w="6075745">
                  <a:moveTo>
                    <a:pt x="0" y="1317273"/>
                  </a:moveTo>
                  <a:cubicBezTo>
                    <a:pt x="0" y="590138"/>
                    <a:pt x="544387" y="0"/>
                    <a:pt x="1215149" y="0"/>
                  </a:cubicBezTo>
                  <a:lnTo>
                    <a:pt x="4860596" y="0"/>
                  </a:lnTo>
                  <a:cubicBezTo>
                    <a:pt x="5531359" y="0"/>
                    <a:pt x="6075745" y="590138"/>
                    <a:pt x="6075745" y="1317273"/>
                  </a:cubicBezTo>
                  <a:cubicBezTo>
                    <a:pt x="6075745" y="2044408"/>
                    <a:pt x="5531359" y="2634546"/>
                    <a:pt x="4860596" y="2634546"/>
                  </a:cubicBezTo>
                  <a:lnTo>
                    <a:pt x="1215149" y="2634546"/>
                  </a:lnTo>
                  <a:cubicBezTo>
                    <a:pt x="544387" y="2634546"/>
                    <a:pt x="0" y="2044408"/>
                    <a:pt x="0" y="1317273"/>
                  </a:cubicBezTo>
                  <a:close/>
                </a:path>
              </a:pathLst>
            </a:custGeom>
            <a:blipFill>
              <a:blip r:embed="rId4"/>
              <a:stretch>
                <a:fillRect l="0" t="-26872" r="0" b="-26872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504773" y="2087950"/>
            <a:ext cx="12346540" cy="6199141"/>
            <a:chOff x="0" y="0"/>
            <a:chExt cx="841617" cy="42257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41617" cy="422572"/>
            </a:xfrm>
            <a:custGeom>
              <a:avLst/>
              <a:gdLst/>
              <a:ahLst/>
              <a:cxnLst/>
              <a:rect r="r" b="b" t="t" l="l"/>
              <a:pathLst>
                <a:path h="422572" w="841617">
                  <a:moveTo>
                    <a:pt x="638417" y="0"/>
                  </a:moveTo>
                  <a:cubicBezTo>
                    <a:pt x="750641" y="0"/>
                    <a:pt x="841617" y="94596"/>
                    <a:pt x="841617" y="211286"/>
                  </a:cubicBezTo>
                  <a:cubicBezTo>
                    <a:pt x="841617" y="327976"/>
                    <a:pt x="750641" y="422572"/>
                    <a:pt x="638417" y="422572"/>
                  </a:cubicBezTo>
                  <a:lnTo>
                    <a:pt x="203200" y="422572"/>
                  </a:lnTo>
                  <a:cubicBezTo>
                    <a:pt x="90976" y="422572"/>
                    <a:pt x="0" y="327976"/>
                    <a:pt x="0" y="211286"/>
                  </a:cubicBezTo>
                  <a:cubicBezTo>
                    <a:pt x="0" y="9459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9408C">
                <a:alpha val="19608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41617" cy="470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422785" y="580440"/>
            <a:ext cx="2556068" cy="896521"/>
          </a:xfrm>
          <a:custGeom>
            <a:avLst/>
            <a:gdLst/>
            <a:ahLst/>
            <a:cxnLst/>
            <a:rect r="r" b="b" t="t" l="l"/>
            <a:pathLst>
              <a:path h="896521" w="2556068">
                <a:moveTo>
                  <a:pt x="0" y="0"/>
                </a:moveTo>
                <a:lnTo>
                  <a:pt x="2556068" y="0"/>
                </a:lnTo>
                <a:lnTo>
                  <a:pt x="2556068" y="896520"/>
                </a:lnTo>
                <a:lnTo>
                  <a:pt x="0" y="8965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678043" y="9342549"/>
            <a:ext cx="916947" cy="251014"/>
          </a:xfrm>
          <a:custGeom>
            <a:avLst/>
            <a:gdLst/>
            <a:ahLst/>
            <a:cxnLst/>
            <a:rect r="r" b="b" t="t" l="l"/>
            <a:pathLst>
              <a:path h="251014" w="916947">
                <a:moveTo>
                  <a:pt x="0" y="0"/>
                </a:moveTo>
                <a:lnTo>
                  <a:pt x="916947" y="0"/>
                </a:lnTo>
                <a:lnTo>
                  <a:pt x="916947" y="251015"/>
                </a:lnTo>
                <a:lnTo>
                  <a:pt x="0" y="2510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9304449"/>
            <a:ext cx="6862337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spc="39">
                <a:solidFill>
                  <a:srgbClr val="073E88"/>
                </a:solidFill>
                <a:latin typeface="DM Sans"/>
                <a:ea typeface="DM Sans"/>
                <a:cs typeface="DM Sans"/>
                <a:sym typeface="DM Sans"/>
              </a:rPr>
              <a:t>www.prosoft.rs</a:t>
            </a:r>
          </a:p>
        </p:txBody>
      </p:sp>
      <p:sp>
        <p:nvSpPr>
          <p:cNvPr name="AutoShape 12" id="12"/>
          <p:cNvSpPr/>
          <p:nvPr/>
        </p:nvSpPr>
        <p:spPr>
          <a:xfrm flipV="true">
            <a:off x="8500539" y="1431216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flipV="true">
            <a:off x="5378519" y="9439481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4" id="14"/>
          <p:cNvSpPr txBox="true"/>
          <p:nvPr/>
        </p:nvSpPr>
        <p:spPr>
          <a:xfrm rot="0">
            <a:off x="595090" y="1846270"/>
            <a:ext cx="12497824" cy="195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b="true" sz="5499" spc="-137">
                <a:solidFill>
                  <a:srgbClr val="073E88"/>
                </a:solidFill>
                <a:latin typeface="Poppins Bold"/>
                <a:ea typeface="Poppins Bold"/>
                <a:cs typeface="Poppins Bold"/>
                <a:sym typeface="Poppins Bold"/>
              </a:rPr>
              <a:t>OCR SKENER DOKUMENATA (REGULA/ADRIASCAN)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22785" y="4423878"/>
            <a:ext cx="8444245" cy="1027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082" indent="-387541" lvl="1">
              <a:lnSpc>
                <a:spcPts val="4092"/>
              </a:lnSpc>
              <a:buFont typeface="Arial"/>
              <a:buChar char="•"/>
            </a:pP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Pogodan</a:t>
            </a: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 za rad sa svim vrstama putnih dokumenata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33470" y="5815682"/>
            <a:ext cx="9804882" cy="1541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082" indent="-387541" lvl="1">
              <a:lnSpc>
                <a:spcPts val="4092"/>
              </a:lnSpc>
              <a:buFont typeface="Arial"/>
              <a:buChar char="•"/>
            </a:pP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Očitava podatke iz MRZ koda i      pruža dodatne podatke putem OCR tehnologije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33470" y="7773960"/>
            <a:ext cx="9715567" cy="513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082" indent="-387541" lvl="1">
              <a:lnSpc>
                <a:spcPts val="4092"/>
              </a:lnSpc>
              <a:buFont typeface="Arial"/>
              <a:buChar char="•"/>
            </a:pPr>
            <a:r>
              <a:rPr lang="en-US" b="true" sz="3590" spc="71">
                <a:solidFill>
                  <a:srgbClr val="073E8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Ograničenje:</a:t>
            </a: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 Skuplja tehnologija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842248" y="8648799"/>
            <a:ext cx="8139895" cy="2696340"/>
          </a:xfrm>
          <a:custGeom>
            <a:avLst/>
            <a:gdLst/>
            <a:ahLst/>
            <a:cxnLst/>
            <a:rect r="r" b="b" t="t" l="l"/>
            <a:pathLst>
              <a:path h="2696340" w="8139895">
                <a:moveTo>
                  <a:pt x="0" y="0"/>
                </a:moveTo>
                <a:lnTo>
                  <a:pt x="8139895" y="0"/>
                </a:lnTo>
                <a:lnTo>
                  <a:pt x="8139895" y="2696340"/>
                </a:lnTo>
                <a:lnTo>
                  <a:pt x="0" y="26963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16603" y="8312703"/>
            <a:ext cx="6590912" cy="455087"/>
          </a:xfrm>
          <a:custGeom>
            <a:avLst/>
            <a:gdLst/>
            <a:ahLst/>
            <a:cxnLst/>
            <a:rect r="r" b="b" t="t" l="l"/>
            <a:pathLst>
              <a:path h="455087" w="6590912">
                <a:moveTo>
                  <a:pt x="0" y="0"/>
                </a:moveTo>
                <a:lnTo>
                  <a:pt x="6590912" y="0"/>
                </a:lnTo>
                <a:lnTo>
                  <a:pt x="6590912" y="455087"/>
                </a:lnTo>
                <a:lnTo>
                  <a:pt x="0" y="4550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4000"/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-7935211" y="2213681"/>
            <a:ext cx="16063201" cy="6183814"/>
            <a:chOff x="0" y="0"/>
            <a:chExt cx="6350000" cy="244454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2444545"/>
            </a:xfrm>
            <a:custGeom>
              <a:avLst/>
              <a:gdLst/>
              <a:ahLst/>
              <a:cxnLst/>
              <a:rect r="r" b="b" t="t" l="l"/>
              <a:pathLst>
                <a:path h="2444545" w="6350000">
                  <a:moveTo>
                    <a:pt x="0" y="1222273"/>
                  </a:moveTo>
                  <a:cubicBezTo>
                    <a:pt x="0" y="547578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47578"/>
                    <a:pt x="6350000" y="1222273"/>
                  </a:cubicBezTo>
                  <a:cubicBezTo>
                    <a:pt x="6350000" y="1896967"/>
                    <a:pt x="5781040" y="2444545"/>
                    <a:pt x="5080000" y="2444545"/>
                  </a:cubicBezTo>
                  <a:lnTo>
                    <a:pt x="1270000" y="2444545"/>
                  </a:lnTo>
                  <a:cubicBezTo>
                    <a:pt x="568960" y="2444545"/>
                    <a:pt x="0" y="1896967"/>
                    <a:pt x="0" y="1222273"/>
                  </a:cubicBezTo>
                  <a:close/>
                </a:path>
              </a:pathLst>
            </a:custGeom>
            <a:blipFill>
              <a:blip r:embed="rId6"/>
              <a:stretch>
                <a:fillRect l="-11718" t="-29411" r="-1890" b="-36588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-9841560" y="2213681"/>
            <a:ext cx="17969550" cy="6183814"/>
            <a:chOff x="0" y="0"/>
            <a:chExt cx="1131103" cy="38924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31102" cy="389243"/>
            </a:xfrm>
            <a:custGeom>
              <a:avLst/>
              <a:gdLst/>
              <a:ahLst/>
              <a:cxnLst/>
              <a:rect r="r" b="b" t="t" l="l"/>
              <a:pathLst>
                <a:path h="389243" w="1131102">
                  <a:moveTo>
                    <a:pt x="927902" y="0"/>
                  </a:moveTo>
                  <a:cubicBezTo>
                    <a:pt x="1040127" y="0"/>
                    <a:pt x="1131102" y="87135"/>
                    <a:pt x="1131102" y="194622"/>
                  </a:cubicBezTo>
                  <a:cubicBezTo>
                    <a:pt x="1131102" y="302108"/>
                    <a:pt x="1040127" y="389243"/>
                    <a:pt x="927902" y="389243"/>
                  </a:cubicBezTo>
                  <a:lnTo>
                    <a:pt x="203200" y="389243"/>
                  </a:lnTo>
                  <a:cubicBezTo>
                    <a:pt x="90976" y="389243"/>
                    <a:pt x="0" y="302108"/>
                    <a:pt x="0" y="194622"/>
                  </a:cubicBezTo>
                  <a:cubicBezTo>
                    <a:pt x="0" y="8713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9408C">
                <a:alpha val="19608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1131103" cy="4368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422785" y="580440"/>
            <a:ext cx="2556068" cy="896521"/>
          </a:xfrm>
          <a:custGeom>
            <a:avLst/>
            <a:gdLst/>
            <a:ahLst/>
            <a:cxnLst/>
            <a:rect r="r" b="b" t="t" l="l"/>
            <a:pathLst>
              <a:path h="896521" w="2556068">
                <a:moveTo>
                  <a:pt x="0" y="0"/>
                </a:moveTo>
                <a:lnTo>
                  <a:pt x="2556068" y="0"/>
                </a:lnTo>
                <a:lnTo>
                  <a:pt x="2556068" y="896520"/>
                </a:lnTo>
                <a:lnTo>
                  <a:pt x="0" y="8965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9304449"/>
            <a:ext cx="6862337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spc="39">
                <a:solidFill>
                  <a:srgbClr val="073E88"/>
                </a:solidFill>
                <a:latin typeface="DM Sans"/>
                <a:ea typeface="DM Sans"/>
                <a:cs typeface="DM Sans"/>
                <a:sym typeface="DM Sans"/>
              </a:rPr>
              <a:t>www.prosoft.rs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6678043" y="9342549"/>
            <a:ext cx="916947" cy="251014"/>
          </a:xfrm>
          <a:custGeom>
            <a:avLst/>
            <a:gdLst/>
            <a:ahLst/>
            <a:cxnLst/>
            <a:rect r="r" b="b" t="t" l="l"/>
            <a:pathLst>
              <a:path h="251014" w="916947">
                <a:moveTo>
                  <a:pt x="0" y="0"/>
                </a:moveTo>
                <a:lnTo>
                  <a:pt x="916947" y="0"/>
                </a:lnTo>
                <a:lnTo>
                  <a:pt x="916947" y="251015"/>
                </a:lnTo>
                <a:lnTo>
                  <a:pt x="0" y="2510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3" id="13"/>
          <p:cNvSpPr/>
          <p:nvPr/>
        </p:nvSpPr>
        <p:spPr>
          <a:xfrm flipV="true">
            <a:off x="8500539" y="1431216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flipV="true">
            <a:off x="4582263" y="9474835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5" id="15"/>
          <p:cNvSpPr txBox="true"/>
          <p:nvPr/>
        </p:nvSpPr>
        <p:spPr>
          <a:xfrm rot="0">
            <a:off x="9843755" y="1941817"/>
            <a:ext cx="8444245" cy="195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b="true" sz="5499" spc="-137">
                <a:solidFill>
                  <a:srgbClr val="073E88"/>
                </a:solidFill>
                <a:latin typeface="Poppins Bold"/>
                <a:ea typeface="Poppins Bold"/>
                <a:cs typeface="Poppins Bold"/>
                <a:sym typeface="Poppins Bold"/>
              </a:rPr>
              <a:t>P</a:t>
            </a:r>
            <a:r>
              <a:rPr lang="en-US" b="true" sz="5499" spc="-137">
                <a:solidFill>
                  <a:srgbClr val="073E88"/>
                </a:solidFill>
                <a:latin typeface="Poppins Bold"/>
                <a:ea typeface="Poppins Bold"/>
                <a:cs typeface="Poppins Bold"/>
                <a:sym typeface="Poppins Bold"/>
              </a:rPr>
              <a:t>ROSOFT SCAN  DESKTOP SKENER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17939" y="4554842"/>
            <a:ext cx="8444245" cy="1027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082" indent="-387541" lvl="1">
              <a:lnSpc>
                <a:spcPts val="4092"/>
              </a:lnSpc>
              <a:buFont typeface="Arial"/>
              <a:buChar char="•"/>
            </a:pP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Dizajniran</a:t>
            </a: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 za brzo i efikasno čitanje podataka iz MRZ koda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617939" y="5896361"/>
            <a:ext cx="8444245" cy="513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082" indent="-387541" lvl="1">
              <a:lnSpc>
                <a:spcPts val="4092"/>
              </a:lnSpc>
              <a:buFont typeface="Arial"/>
              <a:buChar char="•"/>
            </a:pP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Pouzdanost</a:t>
            </a: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 preko 90%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617939" y="6872696"/>
            <a:ext cx="8444245" cy="1027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082" indent="-387541" lvl="1">
              <a:lnSpc>
                <a:spcPts val="4092"/>
              </a:lnSpc>
              <a:buFont typeface="Arial"/>
              <a:buChar char="•"/>
            </a:pPr>
            <a:r>
              <a:rPr lang="en-US" b="true" sz="3590" spc="71">
                <a:solidFill>
                  <a:srgbClr val="073E8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Ograničenje:</a:t>
            </a: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 Ne preuzima dodatne OCR podatke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18357837" cy="10326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856463" y="8287091"/>
            <a:ext cx="6590912" cy="455087"/>
          </a:xfrm>
          <a:custGeom>
            <a:avLst/>
            <a:gdLst/>
            <a:ahLst/>
            <a:cxnLst/>
            <a:rect r="r" b="b" t="t" l="l"/>
            <a:pathLst>
              <a:path h="455087" w="6590912">
                <a:moveTo>
                  <a:pt x="0" y="0"/>
                </a:moveTo>
                <a:lnTo>
                  <a:pt x="6590912" y="0"/>
                </a:lnTo>
                <a:lnTo>
                  <a:pt x="6590912" y="455087"/>
                </a:lnTo>
                <a:lnTo>
                  <a:pt x="0" y="45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138352" y="2198354"/>
            <a:ext cx="14261008" cy="6183814"/>
            <a:chOff x="0" y="0"/>
            <a:chExt cx="6075745" cy="263454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075745" cy="2634546"/>
            </a:xfrm>
            <a:custGeom>
              <a:avLst/>
              <a:gdLst/>
              <a:ahLst/>
              <a:cxnLst/>
              <a:rect r="r" b="b" t="t" l="l"/>
              <a:pathLst>
                <a:path h="2634546" w="6075745">
                  <a:moveTo>
                    <a:pt x="0" y="1317273"/>
                  </a:moveTo>
                  <a:cubicBezTo>
                    <a:pt x="0" y="590138"/>
                    <a:pt x="544387" y="0"/>
                    <a:pt x="1215149" y="0"/>
                  </a:cubicBezTo>
                  <a:lnTo>
                    <a:pt x="4860596" y="0"/>
                  </a:lnTo>
                  <a:cubicBezTo>
                    <a:pt x="5531359" y="0"/>
                    <a:pt x="6075745" y="590138"/>
                    <a:pt x="6075745" y="1317273"/>
                  </a:cubicBezTo>
                  <a:cubicBezTo>
                    <a:pt x="6075745" y="2044408"/>
                    <a:pt x="5531359" y="2634546"/>
                    <a:pt x="4860596" y="2634546"/>
                  </a:cubicBezTo>
                  <a:lnTo>
                    <a:pt x="1215149" y="2634546"/>
                  </a:lnTo>
                  <a:cubicBezTo>
                    <a:pt x="544387" y="2634546"/>
                    <a:pt x="0" y="2044408"/>
                    <a:pt x="0" y="1317273"/>
                  </a:cubicBezTo>
                  <a:close/>
                </a:path>
              </a:pathLst>
            </a:custGeom>
            <a:blipFill>
              <a:blip r:embed="rId4"/>
              <a:stretch>
                <a:fillRect l="0" t="-14861" r="0" b="-1486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138352" y="2198354"/>
            <a:ext cx="12346540" cy="6199141"/>
            <a:chOff x="0" y="0"/>
            <a:chExt cx="841617" cy="42257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41617" cy="422572"/>
            </a:xfrm>
            <a:custGeom>
              <a:avLst/>
              <a:gdLst/>
              <a:ahLst/>
              <a:cxnLst/>
              <a:rect r="r" b="b" t="t" l="l"/>
              <a:pathLst>
                <a:path h="422572" w="841617">
                  <a:moveTo>
                    <a:pt x="638417" y="0"/>
                  </a:moveTo>
                  <a:cubicBezTo>
                    <a:pt x="750641" y="0"/>
                    <a:pt x="841617" y="94596"/>
                    <a:pt x="841617" y="211286"/>
                  </a:cubicBezTo>
                  <a:cubicBezTo>
                    <a:pt x="841617" y="327976"/>
                    <a:pt x="750641" y="422572"/>
                    <a:pt x="638417" y="422572"/>
                  </a:cubicBezTo>
                  <a:lnTo>
                    <a:pt x="203200" y="422572"/>
                  </a:lnTo>
                  <a:cubicBezTo>
                    <a:pt x="90976" y="422572"/>
                    <a:pt x="0" y="327976"/>
                    <a:pt x="0" y="211286"/>
                  </a:cubicBezTo>
                  <a:cubicBezTo>
                    <a:pt x="0" y="9459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9408C">
                <a:alpha val="19608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41617" cy="470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422785" y="580440"/>
            <a:ext cx="2556068" cy="896521"/>
          </a:xfrm>
          <a:custGeom>
            <a:avLst/>
            <a:gdLst/>
            <a:ahLst/>
            <a:cxnLst/>
            <a:rect r="r" b="b" t="t" l="l"/>
            <a:pathLst>
              <a:path h="896521" w="2556068">
                <a:moveTo>
                  <a:pt x="0" y="0"/>
                </a:moveTo>
                <a:lnTo>
                  <a:pt x="2556068" y="0"/>
                </a:lnTo>
                <a:lnTo>
                  <a:pt x="2556068" y="896520"/>
                </a:lnTo>
                <a:lnTo>
                  <a:pt x="0" y="8965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678043" y="9342549"/>
            <a:ext cx="916947" cy="251014"/>
          </a:xfrm>
          <a:custGeom>
            <a:avLst/>
            <a:gdLst/>
            <a:ahLst/>
            <a:cxnLst/>
            <a:rect r="r" b="b" t="t" l="l"/>
            <a:pathLst>
              <a:path h="251014" w="916947">
                <a:moveTo>
                  <a:pt x="0" y="0"/>
                </a:moveTo>
                <a:lnTo>
                  <a:pt x="916947" y="0"/>
                </a:lnTo>
                <a:lnTo>
                  <a:pt x="916947" y="251015"/>
                </a:lnTo>
                <a:lnTo>
                  <a:pt x="0" y="2510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9304449"/>
            <a:ext cx="6862337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spc="39">
                <a:solidFill>
                  <a:srgbClr val="073E88"/>
                </a:solidFill>
                <a:latin typeface="DM Sans"/>
                <a:ea typeface="DM Sans"/>
                <a:cs typeface="DM Sans"/>
                <a:sym typeface="DM Sans"/>
              </a:rPr>
              <a:t>www.prosoft.rs</a:t>
            </a:r>
          </a:p>
        </p:txBody>
      </p:sp>
      <p:sp>
        <p:nvSpPr>
          <p:cNvPr name="AutoShape 12" id="12"/>
          <p:cNvSpPr/>
          <p:nvPr/>
        </p:nvSpPr>
        <p:spPr>
          <a:xfrm flipV="true">
            <a:off x="8500539" y="1431216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flipV="true">
            <a:off x="4582263" y="9474835"/>
            <a:ext cx="11085628" cy="19050"/>
          </a:xfrm>
          <a:prstGeom prst="line">
            <a:avLst/>
          </a:prstGeom>
          <a:ln cap="rnd" w="19050">
            <a:solidFill>
              <a:srgbClr val="09408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4" id="14"/>
          <p:cNvSpPr txBox="true"/>
          <p:nvPr/>
        </p:nvSpPr>
        <p:spPr>
          <a:xfrm rot="0">
            <a:off x="595090" y="2197765"/>
            <a:ext cx="12497824" cy="195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b="true" sz="5499" spc="-137">
                <a:solidFill>
                  <a:srgbClr val="073E88"/>
                </a:solidFill>
                <a:latin typeface="Poppins Bold"/>
                <a:ea typeface="Poppins Bold"/>
                <a:cs typeface="Poppins Bold"/>
                <a:sym typeface="Poppins Bold"/>
              </a:rPr>
              <a:t>PROSOFT SCAN - MOBILNA APLIKACIJA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95090" y="4783145"/>
            <a:ext cx="9311464" cy="1027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082" indent="-387541" lvl="1">
              <a:lnSpc>
                <a:spcPts val="4092"/>
              </a:lnSpc>
              <a:buFont typeface="Arial"/>
              <a:buChar char="•"/>
            </a:pP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Omogućav</a:t>
            </a: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a skeniranje dokumenta direktno putem mobilnog uređaja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95090" y="6243303"/>
            <a:ext cx="9804882" cy="513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082" indent="-387541" lvl="1">
              <a:lnSpc>
                <a:spcPts val="4092"/>
              </a:lnSpc>
              <a:buFont typeface="Arial"/>
              <a:buChar char="•"/>
            </a:pP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Niski troškovi implementacije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95090" y="7259610"/>
            <a:ext cx="8982519" cy="1027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5082" indent="-387541" lvl="1">
              <a:lnSpc>
                <a:spcPts val="4092"/>
              </a:lnSpc>
              <a:buFont typeface="Arial"/>
              <a:buChar char="•"/>
            </a:pPr>
            <a:r>
              <a:rPr lang="en-US" b="true" sz="3590" spc="71">
                <a:solidFill>
                  <a:srgbClr val="073E8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Ograničenje:</a:t>
            </a:r>
            <a:r>
              <a:rPr lang="en-US" sz="3590" spc="71">
                <a:solidFill>
                  <a:srgbClr val="073E88"/>
                </a:solidFill>
                <a:latin typeface="Montserrat"/>
                <a:ea typeface="Montserrat"/>
                <a:cs typeface="Montserrat"/>
                <a:sym typeface="Montserrat"/>
              </a:rPr>
              <a:t> Kvalitet skeniranja zavisi od kvaliteta fotografije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>
                  <p14:trim st="0.0000" end="15631.2810"/>
                </p14:media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DAHM0r8X67A</dc:identifier>
  <dcterms:modified xsi:type="dcterms:W3CDTF">2011-08-01T06:04:30Z</dcterms:modified>
  <cp:revision>1</cp:revision>
  <dc:title>Prezentacija Skeneri</dc:title>
</cp:coreProperties>
</file>